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33"/>
  </p:notesMasterIdLst>
  <p:sldIdLst>
    <p:sldId id="256" r:id="rId2"/>
    <p:sldId id="259" r:id="rId3"/>
    <p:sldId id="291" r:id="rId4"/>
    <p:sldId id="260" r:id="rId5"/>
    <p:sldId id="265" r:id="rId6"/>
    <p:sldId id="263" r:id="rId7"/>
    <p:sldId id="273" r:id="rId8"/>
    <p:sldId id="266" r:id="rId9"/>
    <p:sldId id="270" r:id="rId10"/>
    <p:sldId id="267" r:id="rId11"/>
    <p:sldId id="268" r:id="rId12"/>
    <p:sldId id="269" r:id="rId13"/>
    <p:sldId id="271" r:id="rId14"/>
    <p:sldId id="287" r:id="rId15"/>
    <p:sldId id="288" r:id="rId16"/>
    <p:sldId id="289" r:id="rId17"/>
    <p:sldId id="290" r:id="rId18"/>
    <p:sldId id="272" r:id="rId19"/>
    <p:sldId id="274" r:id="rId20"/>
    <p:sldId id="279" r:id="rId21"/>
    <p:sldId id="275" r:id="rId22"/>
    <p:sldId id="282" r:id="rId23"/>
    <p:sldId id="280" r:id="rId24"/>
    <p:sldId id="276" r:id="rId25"/>
    <p:sldId id="286" r:id="rId26"/>
    <p:sldId id="281" r:id="rId27"/>
    <p:sldId id="283" r:id="rId28"/>
    <p:sldId id="285" r:id="rId29"/>
    <p:sldId id="277" r:id="rId30"/>
    <p:sldId id="278" r:id="rId31"/>
    <p:sldId id="284" r:id="rId3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C3710D"/>
    <a:srgbClr val="D60093"/>
    <a:srgbClr val="872D7C"/>
    <a:srgbClr val="33CC33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7D4874-599B-4071-81A2-1F99F314808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D4874-599B-4071-81A2-1F99F314808E}" type="slidenum">
              <a:rPr lang="sl-SI" smtClean="0"/>
              <a:pPr>
                <a:defRPr/>
              </a:pPr>
              <a:t>6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D4874-599B-4071-81A2-1F99F314808E}" type="slidenum">
              <a:rPr lang="sl-SI" smtClean="0"/>
              <a:pPr>
                <a:defRPr/>
              </a:pPr>
              <a:t>13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7/1/2010</a:t>
            </a:fld>
            <a:endParaRPr lang="en-US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7/1/2010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7/1/2010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7/1/2010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7/1/2010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7/1/2010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7/1/2010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7/1/2010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7/1/2010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7/1/2010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dreži in zaokroži en kot pravokotnika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 trikotni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7/1/2010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10" name="Prostoro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o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7/1/2010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o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o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31" descr="spodnji_ro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nier.com/innovate/innovativeuse84.html" TargetMode="External"/><Relationship Id="rId2" Type="http://schemas.openxmlformats.org/officeDocument/2006/relationships/hyperlink" Target="http://www2.vernier.com/booklets/co2-bta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znanost-gre-v-solo.biologija.org/gradiva-projekt/dihanje.htm" TargetMode="External"/><Relationship Id="rId2" Type="http://schemas.openxmlformats.org/officeDocument/2006/relationships/hyperlink" Target="http://znanost-gre-v-solo.biologija.org/gradiva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znanost-gre-v-solo.biologija.org/gradiva-projekt/del-listi/10-del-listi-Dihanje.pdf" TargetMode="External"/><Relationship Id="rId4" Type="http://schemas.openxmlformats.org/officeDocument/2006/relationships/hyperlink" Target="http://znanost-gre-v-solo.biologija.org/gradiva.htm#del-list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1196752"/>
            <a:ext cx="7776864" cy="10241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l-SI" sz="36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                </a:t>
            </a:r>
            <a:r>
              <a:rPr lang="sl-SI" sz="4400" dirty="0" smtClean="0">
                <a:solidFill>
                  <a:srgbClr val="FFC000"/>
                </a:solidFill>
                <a:latin typeface="Arial Rounded MT Bold" pitchFamily="34" charset="0"/>
                <a:cs typeface="Calibri" pitchFamily="34" charset="0"/>
              </a:rPr>
              <a:t>“DIHAM, TOREJ SEM”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912" y="4572008"/>
            <a:ext cx="5006930" cy="1285884"/>
          </a:xfrm>
        </p:spPr>
        <p:txBody>
          <a:bodyPr>
            <a:normAutofit/>
          </a:bodyPr>
          <a:lstStyle/>
          <a:p>
            <a:pPr algn="r" eaLnBrk="1" hangingPunct="1"/>
            <a:endParaRPr lang="sl-SI" sz="1400" dirty="0" smtClean="0">
              <a:solidFill>
                <a:schemeClr val="bg1"/>
              </a:solidFill>
            </a:endParaRPr>
          </a:p>
          <a:p>
            <a:pPr algn="r" eaLnBrk="1" hangingPunct="1"/>
            <a:r>
              <a:rPr lang="sl-SI" dirty="0" smtClean="0"/>
              <a:t>Mag. Darja Silan</a:t>
            </a:r>
          </a:p>
          <a:p>
            <a:pPr algn="r" eaLnBrk="1" hangingPunct="1"/>
            <a:r>
              <a:rPr lang="sl-SI" dirty="0" smtClean="0"/>
              <a:t>Gimnazija Jožeta Plečnika Ljubljana</a:t>
            </a:r>
          </a:p>
          <a:p>
            <a:pPr algn="r" eaLnBrk="1" hangingPunct="1"/>
            <a:endParaRPr lang="sl-SI" sz="1400" dirty="0" smtClean="0">
              <a:solidFill>
                <a:schemeClr val="bg1"/>
              </a:solidFill>
            </a:endParaRPr>
          </a:p>
          <a:p>
            <a:pPr algn="r" eaLnBrk="1" hangingPunct="1"/>
            <a:endParaRPr lang="sl-SI" sz="1400" dirty="0" smtClean="0">
              <a:solidFill>
                <a:schemeClr val="bg1"/>
              </a:solidFill>
            </a:endParaRPr>
          </a:p>
        </p:txBody>
      </p:sp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0" y="6165850"/>
            <a:ext cx="90376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1100" b="1">
                <a:solidFill>
                  <a:schemeClr val="bg1"/>
                </a:solidFill>
              </a:rPr>
              <a:t>Operacijo delno financira Evropska unija iz Evropskega socialnega sklada ter Ministrstvo za šolstvo in šport. Operacija se izvaja v okviru Operativnega programa razvoja človeških virov v obdobju 2007-2013, razvojne prioritete: Razvoj človeških virov in vseživljenjsko učenje; prednostne usmeritve: Izboljšanje kakovosti in učinkovitosti sistemov izobraževanja in usposabljanja.</a:t>
            </a:r>
          </a:p>
        </p:txBody>
      </p:sp>
      <p:pic>
        <p:nvPicPr>
          <p:cNvPr id="3077" name="Picture 17" descr="LOGOTIP-ESS-SLO-C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571500"/>
            <a:ext cx="30956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8" descr="logotip_zrss_bel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428625"/>
            <a:ext cx="8159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Slika 8" descr="logo_MSS_cb_manjsi__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313" y="571500"/>
            <a:ext cx="34639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>
                <a:solidFill>
                  <a:srgbClr val="0070C0"/>
                </a:solidFill>
              </a:rPr>
              <a:t>1. Metoda - klasična:</a:t>
            </a:r>
            <a:endParaRPr lang="sl-SI" sz="4000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 smtClean="0"/>
              <a:t>Dihanje v plastično vrečko</a:t>
            </a:r>
          </a:p>
          <a:p>
            <a:r>
              <a:rPr lang="sl-SI" sz="2400" dirty="0" smtClean="0"/>
              <a:t>Uvajanje izdihanega zraka v merilno posodo z indikatorjem </a:t>
            </a:r>
            <a:r>
              <a:rPr lang="sl-SI" sz="2400" dirty="0" err="1" smtClean="0"/>
              <a:t>bromtimol</a:t>
            </a:r>
            <a:r>
              <a:rPr lang="sl-SI" sz="2400" dirty="0" smtClean="0"/>
              <a:t> modrim</a:t>
            </a:r>
          </a:p>
          <a:p>
            <a:r>
              <a:rPr lang="sl-SI" sz="2400" dirty="0" smtClean="0"/>
              <a:t>Titriranje z 0,04 % </a:t>
            </a:r>
            <a:r>
              <a:rPr lang="sl-SI" sz="2400" dirty="0" err="1" smtClean="0"/>
              <a:t>NaOH</a:t>
            </a:r>
            <a:r>
              <a:rPr lang="sl-SI" sz="2400" dirty="0" smtClean="0"/>
              <a:t> ter izračun količine CO</a:t>
            </a:r>
            <a:r>
              <a:rPr lang="sl-SI" sz="2400" baseline="-25000" dirty="0" smtClean="0"/>
              <a:t>2</a:t>
            </a:r>
            <a:r>
              <a:rPr lang="sl-SI" sz="2400" dirty="0" smtClean="0"/>
              <a:t> v izdihanem zraku</a:t>
            </a:r>
          </a:p>
          <a:p>
            <a:r>
              <a:rPr lang="sl-SI" sz="2400" dirty="0" smtClean="0"/>
              <a:t>Izračun koncentracije  na liter izdihanega zraka ter preračun na telesno težo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>
            <a:noAutofit/>
          </a:bodyPr>
          <a:lstStyle/>
          <a:p>
            <a:r>
              <a:rPr lang="sl-SI" sz="4000" dirty="0" smtClean="0">
                <a:solidFill>
                  <a:srgbClr val="0070C0"/>
                </a:solidFill>
              </a:rPr>
              <a:t>2. metoda: </a:t>
            </a:r>
            <a:r>
              <a:rPr lang="sl-SI" sz="4000" dirty="0" err="1" smtClean="0">
                <a:solidFill>
                  <a:srgbClr val="0070C0"/>
                </a:solidFill>
              </a:rPr>
              <a:t>Vernier</a:t>
            </a:r>
            <a:r>
              <a:rPr lang="sl-SI" sz="4000" dirty="0" smtClean="0">
                <a:solidFill>
                  <a:srgbClr val="0070C0"/>
                </a:solidFill>
              </a:rPr>
              <a:t>-jev senzor za O</a:t>
            </a:r>
            <a:r>
              <a:rPr lang="sl-SI" sz="4000" baseline="-25000" dirty="0" smtClean="0">
                <a:solidFill>
                  <a:srgbClr val="0070C0"/>
                </a:solidFill>
              </a:rPr>
              <a:t>2</a:t>
            </a:r>
            <a:r>
              <a:rPr lang="sl-SI" sz="4000" dirty="0" smtClean="0">
                <a:solidFill>
                  <a:srgbClr val="0070C0"/>
                </a:solidFill>
              </a:rPr>
              <a:t> in CO</a:t>
            </a:r>
            <a:r>
              <a:rPr lang="sl-SI" sz="4000" baseline="-25000" dirty="0" smtClean="0">
                <a:solidFill>
                  <a:srgbClr val="0070C0"/>
                </a:solidFill>
              </a:rPr>
              <a:t>2 </a:t>
            </a:r>
            <a:r>
              <a:rPr lang="sl-SI" sz="4000" dirty="0" smtClean="0">
                <a:solidFill>
                  <a:srgbClr val="0070C0"/>
                </a:solidFill>
              </a:rPr>
              <a:t>ter programska oprema </a:t>
            </a:r>
            <a:r>
              <a:rPr lang="sl-SI" sz="4000" dirty="0" err="1" smtClean="0">
                <a:solidFill>
                  <a:srgbClr val="0070C0"/>
                </a:solidFill>
              </a:rPr>
              <a:t>Logger</a:t>
            </a:r>
            <a:r>
              <a:rPr lang="sl-SI" sz="4000" dirty="0" smtClean="0">
                <a:solidFill>
                  <a:srgbClr val="0070C0"/>
                </a:solidFill>
              </a:rPr>
              <a:t> PRO</a:t>
            </a:r>
            <a:endParaRPr lang="sl-SI" sz="4000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87688"/>
          </a:xfrm>
        </p:spPr>
        <p:txBody>
          <a:bodyPr/>
          <a:lstStyle/>
          <a:p>
            <a:r>
              <a:rPr lang="sl-SI" sz="2400" dirty="0" smtClean="0"/>
              <a:t>Ugotavljamo koncentracijo CO</a:t>
            </a:r>
            <a:r>
              <a:rPr lang="sl-SI" sz="2000" baseline="-25000" dirty="0" smtClean="0"/>
              <a:t>2</a:t>
            </a:r>
            <a:r>
              <a:rPr lang="sl-SI" sz="2400" dirty="0" smtClean="0"/>
              <a:t> ter O</a:t>
            </a:r>
            <a:r>
              <a:rPr lang="sl-SI" sz="2000" baseline="-25000" dirty="0" smtClean="0"/>
              <a:t>2</a:t>
            </a:r>
            <a:r>
              <a:rPr lang="sl-SI" sz="2400" dirty="0" smtClean="0"/>
              <a:t>  v fazi:</a:t>
            </a:r>
          </a:p>
          <a:p>
            <a:pPr>
              <a:buNone/>
            </a:pPr>
            <a:r>
              <a:rPr lang="sl-SI" sz="2400" dirty="0" smtClean="0"/>
              <a:t>		- mirovanja, </a:t>
            </a:r>
          </a:p>
          <a:p>
            <a:pPr>
              <a:buNone/>
            </a:pPr>
            <a:r>
              <a:rPr lang="sl-SI" sz="2400" dirty="0" smtClean="0"/>
              <a:t>		- zadrževanja diha, </a:t>
            </a:r>
          </a:p>
          <a:p>
            <a:pPr>
              <a:buNone/>
            </a:pPr>
            <a:r>
              <a:rPr lang="sl-SI" sz="2400" dirty="0" smtClean="0"/>
              <a:t>		- normalnega dihanja,</a:t>
            </a:r>
          </a:p>
          <a:p>
            <a:pPr>
              <a:buNone/>
            </a:pPr>
            <a:r>
              <a:rPr lang="sl-SI" sz="2400" dirty="0" smtClean="0"/>
              <a:t>		- obremenitve (tek po stopnicah)</a:t>
            </a:r>
          </a:p>
          <a:p>
            <a:pPr hangingPunct="0">
              <a:buNone/>
            </a:pPr>
            <a:endParaRPr lang="sl-SI" sz="2400" dirty="0" smtClean="0">
              <a:hlinkClick r:id="rId2"/>
            </a:endParaRPr>
          </a:p>
          <a:p>
            <a:pPr hangingPunct="0">
              <a:buNone/>
            </a:pPr>
            <a:r>
              <a:rPr lang="sl-SI" sz="1800" u="sng" dirty="0" smtClean="0">
                <a:hlinkClick r:id="rId2"/>
              </a:rPr>
              <a:t>http://www2.vernier.com/booklets/co2-bta.pdf</a:t>
            </a:r>
            <a:endParaRPr lang="sl-SI" sz="1800" dirty="0" smtClean="0"/>
          </a:p>
          <a:p>
            <a:pPr hangingPunct="0">
              <a:buNone/>
            </a:pPr>
            <a:r>
              <a:rPr lang="sl-SI" sz="1800" u="sng" dirty="0" smtClean="0">
                <a:hlinkClick r:id="rId3"/>
              </a:rPr>
              <a:t>http://www.vernier.com/innovate/innovativeuse84.html</a:t>
            </a:r>
            <a:endParaRPr lang="sl-SI" sz="1800" u="sng" dirty="0" smtClean="0"/>
          </a:p>
          <a:p>
            <a:pPr hangingPunct="0">
              <a:buNone/>
            </a:pPr>
            <a:endParaRPr lang="sl-SI" sz="1800" dirty="0" smtClean="0"/>
          </a:p>
          <a:p>
            <a:pPr>
              <a:buNone/>
            </a:pPr>
            <a:endParaRPr lang="sl-SI" sz="2400" dirty="0"/>
          </a:p>
        </p:txBody>
      </p:sp>
      <p:pic>
        <p:nvPicPr>
          <p:cNvPr id="4" name="Slika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284984"/>
            <a:ext cx="17811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Uporabniki\Slike\co2-bta_we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717032"/>
            <a:ext cx="1905000" cy="1114425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0070C0"/>
                </a:solidFill>
              </a:rPr>
              <a:t>Internetne strani z delovnimi listi: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u="sng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http://znanost-gre-v-solo.biologija.org/gradiva.htm</a:t>
            </a:r>
            <a:endParaRPr lang="sl-SI" sz="20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sl-SI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l-SI" sz="2000" u="sng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http://znanost-gre-v-solo.biologija.org/gradiva-projekt/dihanje.htm</a:t>
            </a:r>
            <a:endParaRPr lang="sl-SI" sz="20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sl-SI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l-SI" sz="2000" u="sng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http://znanost-gre-v-solo.biologija.org/gradiva.htm#del-listi</a:t>
            </a:r>
            <a:endParaRPr lang="sl-SI" sz="20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sl-SI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l-SI" sz="2000" u="sng" dirty="0" smtClean="0">
                <a:solidFill>
                  <a:schemeClr val="accent1">
                    <a:lumMod val="50000"/>
                  </a:schemeClr>
                </a:solidFill>
                <a:hlinkClick r:id="rId5"/>
              </a:rPr>
              <a:t>http://znanost-gre-v-solo.biologija.org/gradiva-projekt/del-listi/10-del-listi-Dihanje.pdf</a:t>
            </a:r>
            <a:endParaRPr lang="sl-SI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0070C0"/>
                </a:solidFill>
              </a:rPr>
              <a:t> a) Izvedba vaje v šoli:</a:t>
            </a:r>
            <a:endParaRPr lang="sl-SI" sz="4000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133850"/>
          </a:xfrm>
        </p:spPr>
        <p:txBody>
          <a:bodyPr/>
          <a:lstStyle/>
          <a:p>
            <a:r>
              <a:rPr lang="sl-SI" sz="2400" dirty="0" smtClean="0"/>
              <a:t>dijaki z obema metodama izvedejo poskus</a:t>
            </a:r>
          </a:p>
          <a:p>
            <a:r>
              <a:rPr lang="sl-SI" sz="2400" dirty="0" smtClean="0"/>
              <a:t>izpolnijo delovne liste</a:t>
            </a:r>
          </a:p>
          <a:p>
            <a:r>
              <a:rPr lang="sl-SI" sz="2400" dirty="0" smtClean="0"/>
              <a:t>primerjajo rezultate</a:t>
            </a:r>
          </a:p>
          <a:p>
            <a:r>
              <a:rPr lang="sl-SI" sz="2400" dirty="0" smtClean="0"/>
              <a:t>ovrednotijo rezultate</a:t>
            </a:r>
          </a:p>
          <a:p>
            <a:r>
              <a:rPr lang="sl-SI" sz="2400" dirty="0" smtClean="0"/>
              <a:t>izdelajo poročilo</a:t>
            </a:r>
          </a:p>
          <a:p>
            <a:endParaRPr lang="sl-SI" sz="2400" dirty="0" smtClean="0"/>
          </a:p>
          <a:p>
            <a:endParaRPr lang="sl-SI" sz="2400" dirty="0" smtClean="0"/>
          </a:p>
          <a:p>
            <a:endParaRPr lang="sl-SI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4" name="Slika 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" name="Slika 2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" name="Slika 2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8" cy="6858000"/>
          </a:xfrm>
          <a:prstGeom prst="rect">
            <a:avLst/>
          </a:prstGeom>
        </p:spPr>
      </p:pic>
      <p:pic>
        <p:nvPicPr>
          <p:cNvPr id="3" name="Slika 2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>
            <a:normAutofit fontScale="90000"/>
          </a:bodyPr>
          <a:lstStyle/>
          <a:p>
            <a:r>
              <a:rPr lang="sl-SI" sz="3200" dirty="0" smtClean="0">
                <a:solidFill>
                  <a:srgbClr val="0070C0"/>
                </a:solidFill>
              </a:rPr>
              <a:t/>
            </a:r>
            <a:br>
              <a:rPr lang="sl-SI" sz="3200" dirty="0" smtClean="0">
                <a:solidFill>
                  <a:srgbClr val="0070C0"/>
                </a:solidFill>
              </a:rPr>
            </a:br>
            <a:r>
              <a:rPr lang="sl-SI" sz="3200" dirty="0" smtClean="0">
                <a:solidFill>
                  <a:srgbClr val="0070C0"/>
                </a:solidFill>
              </a:rPr>
              <a:t/>
            </a:r>
            <a:br>
              <a:rPr lang="sl-SI" sz="3200" dirty="0" smtClean="0">
                <a:solidFill>
                  <a:srgbClr val="0070C0"/>
                </a:solidFill>
              </a:rPr>
            </a:br>
            <a:r>
              <a:rPr lang="sl-SI" sz="3200" dirty="0" smtClean="0">
                <a:solidFill>
                  <a:srgbClr val="0070C0"/>
                </a:solidFill>
              </a:rPr>
              <a:t>b) Meritve koncentracije CO</a:t>
            </a:r>
            <a:r>
              <a:rPr lang="sl-SI" sz="3200" baseline="-25000" dirty="0" smtClean="0">
                <a:solidFill>
                  <a:srgbClr val="0070C0"/>
                </a:solidFill>
              </a:rPr>
              <a:t>2</a:t>
            </a:r>
            <a:r>
              <a:rPr lang="sl-SI" sz="3200" dirty="0" smtClean="0">
                <a:solidFill>
                  <a:srgbClr val="0070C0"/>
                </a:solidFill>
              </a:rPr>
              <a:t> in O</a:t>
            </a:r>
            <a:r>
              <a:rPr lang="sl-SI" sz="3200" baseline="-25000" dirty="0" smtClean="0">
                <a:solidFill>
                  <a:srgbClr val="0070C0"/>
                </a:solidFill>
              </a:rPr>
              <a:t>2</a:t>
            </a:r>
            <a:r>
              <a:rPr lang="sl-SI" sz="3200" dirty="0" smtClean="0">
                <a:solidFill>
                  <a:srgbClr val="0070C0"/>
                </a:solidFill>
              </a:rPr>
              <a:t> v izdihanem zraku pri športni vzgoji-aerobiki</a:t>
            </a:r>
            <a:endParaRPr lang="sl-SI" sz="3200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r>
              <a:rPr lang="sl-SI" sz="2800" dirty="0" smtClean="0"/>
              <a:t>učinki treninga na mišice</a:t>
            </a:r>
          </a:p>
          <a:p>
            <a:r>
              <a:rPr lang="sl-SI" sz="2800" dirty="0" smtClean="0"/>
              <a:t>učinki aerobnega treninga na dihalni in krvožilni sistem</a:t>
            </a:r>
          </a:p>
          <a:p>
            <a:r>
              <a:rPr lang="sl-SI" sz="2800" dirty="0" smtClean="0"/>
              <a:t>telesna vadba in pretok krvi (srčni utrip, nihanje tlaka)</a:t>
            </a:r>
          </a:p>
          <a:p>
            <a:r>
              <a:rPr lang="sl-SI" sz="2800" dirty="0" smtClean="0"/>
              <a:t>energija in telesna vadba</a:t>
            </a:r>
          </a:p>
          <a:p>
            <a:r>
              <a:rPr lang="sl-SI" sz="2800" dirty="0" smtClean="0"/>
              <a:t>homeostaza med telesno vadbo</a:t>
            </a:r>
            <a:endParaRPr lang="sl-SI" sz="28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70C0"/>
                </a:solidFill>
              </a:rPr>
              <a:t>Izvedba vaje: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800" dirty="0" smtClean="0"/>
              <a:t>namestitev merilcev srčnega utripa</a:t>
            </a:r>
          </a:p>
          <a:p>
            <a:r>
              <a:rPr lang="sl-SI" sz="2800" dirty="0" smtClean="0"/>
              <a:t>izbor testiranih dijakinj</a:t>
            </a:r>
          </a:p>
          <a:p>
            <a:r>
              <a:rPr lang="sl-SI" sz="2800" dirty="0" smtClean="0"/>
              <a:t>priprava merilne opreme ter šolskih prenosnih računalnikov</a:t>
            </a:r>
          </a:p>
          <a:p>
            <a:r>
              <a:rPr lang="sl-SI" sz="2800" dirty="0" smtClean="0"/>
              <a:t>vadba - 30 min</a:t>
            </a:r>
          </a:p>
          <a:p>
            <a:pPr>
              <a:buNone/>
            </a:pPr>
            <a:endParaRPr lang="sl-SI" sz="2800" dirty="0" smtClean="0"/>
          </a:p>
          <a:p>
            <a:pPr>
              <a:buNone/>
            </a:pP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6" name="Slika 5" descr="polar-rs100-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0649" y="3562258"/>
            <a:ext cx="2385919" cy="2385919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4704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sl-SI" sz="3100" dirty="0" smtClean="0"/>
              <a:t/>
            </a:r>
            <a:br>
              <a:rPr lang="sl-SI" sz="3100" dirty="0" smtClean="0"/>
            </a:br>
            <a:r>
              <a:rPr lang="sl-SI" sz="3100" dirty="0" smtClean="0"/>
              <a:t/>
            </a:r>
            <a:br>
              <a:rPr lang="sl-SI" sz="3100" dirty="0" smtClean="0"/>
            </a:br>
            <a:r>
              <a:rPr lang="sl-SI" sz="3100" dirty="0" smtClean="0"/>
              <a:t/>
            </a:r>
            <a:br>
              <a:rPr lang="sl-SI" sz="3100" dirty="0" smtClean="0"/>
            </a:br>
            <a:r>
              <a:rPr lang="sl-SI" sz="3100" dirty="0" smtClean="0"/>
              <a:t/>
            </a:r>
            <a:br>
              <a:rPr lang="sl-SI" sz="3100" dirty="0" smtClean="0"/>
            </a:br>
            <a:r>
              <a:rPr lang="sl-SI" sz="3100" dirty="0" smtClean="0"/>
              <a:t/>
            </a:r>
            <a:br>
              <a:rPr lang="sl-SI" sz="3100" dirty="0" smtClean="0"/>
            </a:br>
            <a:r>
              <a:rPr lang="sl-SI" sz="3100" dirty="0" smtClean="0"/>
              <a:t/>
            </a:r>
            <a:br>
              <a:rPr lang="sl-SI" sz="3100" dirty="0" smtClean="0"/>
            </a:br>
            <a:r>
              <a:rPr lang="sl-SI" sz="3600" b="1" dirty="0" err="1" smtClean="0">
                <a:solidFill>
                  <a:srgbClr val="0070C0"/>
                </a:solidFill>
              </a:rPr>
              <a:t>Medpredmetni</a:t>
            </a:r>
            <a:r>
              <a:rPr lang="sl-SI" sz="3600" b="1" dirty="0" smtClean="0">
                <a:solidFill>
                  <a:srgbClr val="0070C0"/>
                </a:solidFill>
              </a:rPr>
              <a:t> projekt z uporabo IKT:</a:t>
            </a:r>
            <a:br>
              <a:rPr lang="sl-SI" sz="3600" b="1" dirty="0" smtClean="0">
                <a:solidFill>
                  <a:srgbClr val="0070C0"/>
                </a:solidFill>
              </a:rPr>
            </a:br>
            <a:r>
              <a:rPr lang="sl-SI" sz="3600" b="1" dirty="0" smtClean="0">
                <a:solidFill>
                  <a:srgbClr val="0070C0"/>
                </a:solidFill>
              </a:rPr>
              <a:t>                  biologija - športna vzgoja</a:t>
            </a:r>
            <a:r>
              <a:rPr lang="sl-SI" sz="3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sl-SI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sl-SI" sz="36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76872"/>
            <a:ext cx="8229600" cy="397572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sl-SI" sz="3200" b="1" dirty="0" smtClean="0"/>
              <a:t>Vsebinski sklop:</a:t>
            </a:r>
            <a:r>
              <a:rPr lang="sl-SI" sz="3200" dirty="0" smtClean="0"/>
              <a:t> </a:t>
            </a:r>
          </a:p>
          <a:p>
            <a:pPr>
              <a:buNone/>
            </a:pPr>
            <a:r>
              <a:rPr lang="sl-SI" sz="2800" dirty="0" smtClean="0">
                <a:solidFill>
                  <a:srgbClr val="FF0000"/>
                </a:solidFill>
              </a:rPr>
              <a:t>Biologija</a:t>
            </a:r>
            <a:r>
              <a:rPr lang="sl-SI" sz="2800" dirty="0" smtClean="0"/>
              <a:t>: </a:t>
            </a:r>
            <a:r>
              <a:rPr lang="sl-SI" sz="2800" dirty="0" smtClean="0"/>
              <a:t>Pridobivanje energije, izmenjava in transport snovi</a:t>
            </a:r>
            <a:r>
              <a:rPr lang="sl-SI" sz="2800" dirty="0" smtClean="0"/>
              <a:t>, u</a:t>
            </a:r>
            <a:r>
              <a:rPr lang="sl-SI" sz="2800" dirty="0" smtClean="0"/>
              <a:t>ravnavanje </a:t>
            </a:r>
            <a:r>
              <a:rPr lang="sl-SI" sz="2800" dirty="0" smtClean="0"/>
              <a:t>delovanja </a:t>
            </a:r>
            <a:r>
              <a:rPr lang="sl-SI" sz="2800" dirty="0" smtClean="0"/>
              <a:t>organizma,</a:t>
            </a:r>
            <a:r>
              <a:rPr lang="sl-SI" sz="2800" dirty="0" smtClean="0"/>
              <a:t> </a:t>
            </a:r>
            <a:r>
              <a:rPr lang="sl-SI" sz="2800" dirty="0" smtClean="0"/>
              <a:t>zašita</a:t>
            </a:r>
            <a:r>
              <a:rPr lang="sl-SI" sz="2800" dirty="0" smtClean="0"/>
              <a:t>, opora in </a:t>
            </a:r>
            <a:r>
              <a:rPr lang="sl-SI" sz="2800" dirty="0" smtClean="0"/>
              <a:t>gibanje,</a:t>
            </a:r>
            <a:r>
              <a:rPr lang="sl-SI" sz="2800" dirty="0" smtClean="0"/>
              <a:t> zdrav življenjski slog</a:t>
            </a:r>
            <a:endParaRPr lang="sl-SI" sz="2800" dirty="0" smtClean="0"/>
          </a:p>
          <a:p>
            <a:pPr eaLnBrk="1" hangingPunct="1">
              <a:buNone/>
            </a:pPr>
            <a:r>
              <a:rPr lang="sl-SI" sz="2800" dirty="0" smtClean="0">
                <a:solidFill>
                  <a:srgbClr val="FF0000"/>
                </a:solidFill>
              </a:rPr>
              <a:t>Športna vzgoja</a:t>
            </a:r>
            <a:r>
              <a:rPr lang="sl-SI" sz="2800" dirty="0" smtClean="0"/>
              <a:t>: aerobika</a:t>
            </a:r>
          </a:p>
          <a:p>
            <a:pPr>
              <a:buNone/>
            </a:pPr>
            <a:endParaRPr lang="sl-SI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l-SI" sz="2000" b="1" dirty="0" smtClean="0"/>
          </a:p>
          <a:p>
            <a:endParaRPr lang="sl-SI" sz="20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l-SI" sz="2000" b="1" dirty="0" smtClean="0"/>
          </a:p>
          <a:p>
            <a:endParaRPr lang="sl-SI" sz="20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400" dirty="0" smtClean="0">
                <a:solidFill>
                  <a:srgbClr val="0070C0"/>
                </a:solidFill>
              </a:rPr>
              <a:t>Merilna oprema:</a:t>
            </a:r>
            <a:endParaRPr lang="sl-SI" sz="4400" dirty="0">
              <a:solidFill>
                <a:srgbClr val="0070C0"/>
              </a:solidFill>
            </a:endParaRPr>
          </a:p>
        </p:txBody>
      </p:sp>
      <p:pic>
        <p:nvPicPr>
          <p:cNvPr id="6" name="Ograda vsebine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6331" y="2062090"/>
            <a:ext cx="5511338" cy="4135582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400" dirty="0" smtClean="0">
                <a:solidFill>
                  <a:srgbClr val="0070C0"/>
                </a:solidFill>
              </a:rPr>
              <a:t>Meritve CO</a:t>
            </a:r>
            <a:r>
              <a:rPr lang="sl-SI" sz="4400" baseline="-25000" dirty="0" smtClean="0">
                <a:solidFill>
                  <a:srgbClr val="0070C0"/>
                </a:solidFill>
              </a:rPr>
              <a:t>2</a:t>
            </a:r>
            <a:r>
              <a:rPr lang="sl-SI" sz="4400" dirty="0" smtClean="0">
                <a:solidFill>
                  <a:srgbClr val="0070C0"/>
                </a:solidFill>
              </a:rPr>
              <a:t> ter O</a:t>
            </a:r>
            <a:r>
              <a:rPr lang="sl-SI" sz="4400" baseline="-25000" dirty="0" smtClean="0">
                <a:solidFill>
                  <a:srgbClr val="0070C0"/>
                </a:solidFill>
              </a:rPr>
              <a:t>2</a:t>
            </a:r>
            <a:endParaRPr lang="sl-SI" sz="4400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>
            <a:normAutofit/>
          </a:bodyPr>
          <a:lstStyle/>
          <a:p>
            <a:r>
              <a:rPr lang="sl-SI" sz="2800" dirty="0" smtClean="0"/>
              <a:t>meritve so potekale pri šestih dijakinjah</a:t>
            </a:r>
          </a:p>
          <a:p>
            <a:r>
              <a:rPr lang="sl-SI" sz="2800" dirty="0" smtClean="0"/>
              <a:t>izbor meritev: </a:t>
            </a:r>
          </a:p>
          <a:p>
            <a:pPr lvl="3"/>
            <a:r>
              <a:rPr lang="sl-SI" sz="2800" dirty="0" smtClean="0"/>
              <a:t>pred začetkom vadbe, </a:t>
            </a:r>
          </a:p>
          <a:p>
            <a:pPr lvl="3"/>
            <a:r>
              <a:rPr lang="sl-SI" sz="2800" dirty="0" smtClean="0"/>
              <a:t>na koncu vadbe</a:t>
            </a:r>
          </a:p>
          <a:p>
            <a:r>
              <a:rPr lang="sl-SI" sz="2800" dirty="0" smtClean="0"/>
              <a:t>dijakinje so spremljale srčni utrip s </a:t>
            </a:r>
            <a:r>
              <a:rPr lang="sl-SI" sz="2800" dirty="0" err="1" smtClean="0"/>
              <a:t>Polar</a:t>
            </a:r>
            <a:r>
              <a:rPr lang="sl-SI" sz="2800" dirty="0" smtClean="0"/>
              <a:t>- merilci</a:t>
            </a:r>
          </a:p>
          <a:p>
            <a:pPr>
              <a:buNone/>
            </a:pPr>
            <a:endParaRPr lang="sl-SI" sz="2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68288"/>
            <a:ext cx="9501188" cy="6915150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14290"/>
            <a:ext cx="4768469" cy="6357958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400" dirty="0" smtClean="0">
                <a:solidFill>
                  <a:srgbClr val="0070C0"/>
                </a:solidFill>
              </a:rPr>
              <a:t>Rezultati in ovrednotenje:</a:t>
            </a:r>
            <a:endParaRPr lang="sl-SI" sz="4400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r>
              <a:rPr lang="sl-SI" sz="2400" dirty="0" smtClean="0"/>
              <a:t>prenos podatkov v skupni računalnik</a:t>
            </a:r>
          </a:p>
          <a:p>
            <a:r>
              <a:rPr lang="sl-SI" sz="2400" dirty="0" smtClean="0"/>
              <a:t>analiza in ovrednotenje podatkov</a:t>
            </a:r>
          </a:p>
          <a:p>
            <a:r>
              <a:rPr lang="sl-SI" sz="2400" dirty="0" smtClean="0"/>
              <a:t>dijaki ugotovijo povezanost različnih organskih sistemov pri vzpostavljanju homeostaze</a:t>
            </a:r>
          </a:p>
          <a:p>
            <a:r>
              <a:rPr lang="sl-SI" sz="2400" dirty="0" smtClean="0"/>
              <a:t>pogovorimo se o pomenu redne telesne vadbe za zdravje organizma</a:t>
            </a:r>
          </a:p>
          <a:p>
            <a:endParaRPr lang="sl-SI" sz="2400" dirty="0" smtClean="0"/>
          </a:p>
          <a:p>
            <a:endParaRPr lang="sl-S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human_respiration_graph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412776"/>
            <a:ext cx="5000625" cy="3352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075240" cy="1224136"/>
          </a:xfrm>
        </p:spPr>
        <p:txBody>
          <a:bodyPr>
            <a:noAutofit/>
          </a:bodyPr>
          <a:lstStyle/>
          <a:p>
            <a:r>
              <a:rPr lang="sl-SI" sz="4000" dirty="0" smtClean="0">
                <a:solidFill>
                  <a:srgbClr val="0070C0"/>
                </a:solidFill>
              </a:rPr>
              <a:t>Evalvacija </a:t>
            </a:r>
            <a:r>
              <a:rPr lang="sl-SI" sz="4000" dirty="0" err="1" smtClean="0">
                <a:solidFill>
                  <a:srgbClr val="0070C0"/>
                </a:solidFill>
              </a:rPr>
              <a:t>medpredmetnega</a:t>
            </a:r>
            <a:r>
              <a:rPr lang="sl-SI" sz="4000" dirty="0" smtClean="0">
                <a:solidFill>
                  <a:srgbClr val="0070C0"/>
                </a:solidFill>
              </a:rPr>
              <a:t> sodelovanja: DIJAKI</a:t>
            </a:r>
            <a:endParaRPr lang="sl-SI" sz="4000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r>
              <a:rPr lang="sl-SI" sz="2400" dirty="0" smtClean="0"/>
              <a:t>dijaki se naučijo uporabljati moderno tehnologijo- IKT,</a:t>
            </a:r>
          </a:p>
          <a:p>
            <a:r>
              <a:rPr lang="sl-SI" sz="2400" dirty="0" smtClean="0"/>
              <a:t>natančno meriti, analizirati in kritično interpretirati podatke,</a:t>
            </a:r>
          </a:p>
          <a:p>
            <a:r>
              <a:rPr lang="sl-SI" sz="2400" dirty="0" smtClean="0"/>
              <a:t>predstaviti svoje delo ostalim,</a:t>
            </a:r>
          </a:p>
          <a:p>
            <a:r>
              <a:rPr lang="sl-SI" sz="2400" dirty="0" smtClean="0"/>
              <a:t>pomena dobre organizacije poskusa;</a:t>
            </a:r>
          </a:p>
          <a:p>
            <a:r>
              <a:rPr lang="sl-SI" sz="2400" dirty="0" smtClean="0"/>
              <a:t>spoznajo nešteto idejnih, vsebinskih ter raziskovalnih možnosti</a:t>
            </a:r>
          </a:p>
          <a:p>
            <a:r>
              <a:rPr lang="sl-SI" sz="2400" dirty="0" smtClean="0"/>
              <a:t>dijaki razumejo, da je v našem organizmu vse medsebojno povezano ter da celoten sistem lahko obstaja samo zaradi </a:t>
            </a:r>
            <a:r>
              <a:rPr lang="sl-SI" sz="2400" dirty="0" err="1" smtClean="0"/>
              <a:t>zaradi</a:t>
            </a:r>
            <a:r>
              <a:rPr lang="sl-SI" sz="2400" dirty="0" smtClean="0"/>
              <a:t> homeostaze</a:t>
            </a:r>
          </a:p>
          <a:p>
            <a:endParaRPr lang="sl-SI" sz="2400" dirty="0" smtClean="0"/>
          </a:p>
          <a:p>
            <a:endParaRPr lang="sl-SI" sz="2400" dirty="0" smtClean="0"/>
          </a:p>
          <a:p>
            <a:endParaRPr lang="sl-SI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944216"/>
          </a:xfrm>
        </p:spPr>
        <p:txBody>
          <a:bodyPr>
            <a:normAutofit/>
          </a:bodyPr>
          <a:lstStyle/>
          <a:p>
            <a:r>
              <a:rPr lang="sl-SI" sz="5400" b="1" dirty="0" smtClean="0"/>
              <a:t>Učni cilji in znanja:</a:t>
            </a:r>
            <a:br>
              <a:rPr lang="sl-SI" sz="5400" b="1" dirty="0" smtClean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>
            <a:norm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Dijaki se naučijo celostne obravnave nekaterih procesov v človeškem telesu preko izkustvenega učenja pri urah biologije ter športne vzgoje</a:t>
            </a:r>
            <a:endParaRPr lang="sl-SI" sz="2400" dirty="0" smtClean="0"/>
          </a:p>
          <a:p>
            <a:r>
              <a:rPr lang="sl-SI" sz="2400" dirty="0" smtClean="0"/>
              <a:t>Spoznajo nekatere nove oblike </a:t>
            </a:r>
            <a:r>
              <a:rPr lang="sl-SI" sz="2400" dirty="0" smtClean="0">
                <a:solidFill>
                  <a:srgbClr val="FF0000"/>
                </a:solidFill>
              </a:rPr>
              <a:t>IKT</a:t>
            </a:r>
            <a:r>
              <a:rPr lang="sl-SI" sz="2400" dirty="0" smtClean="0"/>
              <a:t>  (merilci srčnega utripa, </a:t>
            </a:r>
            <a:r>
              <a:rPr lang="sl-SI" sz="2400" dirty="0" err="1" smtClean="0"/>
              <a:t>Vernier</a:t>
            </a:r>
            <a:r>
              <a:rPr lang="sl-SI" sz="2400" dirty="0" smtClean="0"/>
              <a:t>- senzorji za CO</a:t>
            </a:r>
            <a:r>
              <a:rPr lang="sl-SI" sz="2400" baseline="-25000" dirty="0" smtClean="0"/>
              <a:t>2 </a:t>
            </a:r>
            <a:r>
              <a:rPr lang="sl-SI" sz="2400" dirty="0" smtClean="0"/>
              <a:t>in O</a:t>
            </a:r>
            <a:r>
              <a:rPr lang="sl-SI" sz="2400" baseline="-25000" dirty="0" smtClean="0"/>
              <a:t>2</a:t>
            </a:r>
            <a:r>
              <a:rPr lang="sl-SI" sz="2400" dirty="0" smtClean="0"/>
              <a:t>)</a:t>
            </a:r>
          </a:p>
          <a:p>
            <a:r>
              <a:rPr lang="sl-SI" sz="2400" dirty="0" smtClean="0"/>
              <a:t>Uporabijo novo programsko opremo za obdelavo podatkov</a:t>
            </a:r>
          </a:p>
          <a:p>
            <a:r>
              <a:rPr lang="sl-SI" sz="2400" dirty="0" smtClean="0"/>
              <a:t>Naučijo se poiskati elektronske vire teoretičnega znanja</a:t>
            </a:r>
          </a:p>
          <a:p>
            <a:endParaRPr lang="sl-SI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704088"/>
            <a:ext cx="8075240" cy="1143000"/>
          </a:xfrm>
        </p:spPr>
        <p:txBody>
          <a:bodyPr>
            <a:noAutofit/>
          </a:bodyPr>
          <a:lstStyle/>
          <a:p>
            <a:r>
              <a:rPr lang="sl-SI" sz="4000" dirty="0" smtClean="0">
                <a:solidFill>
                  <a:srgbClr val="0070C0"/>
                </a:solidFill>
              </a:rPr>
              <a:t>Evalvacija </a:t>
            </a:r>
            <a:r>
              <a:rPr lang="sl-SI" sz="4000" dirty="0" err="1" smtClean="0">
                <a:solidFill>
                  <a:srgbClr val="0070C0"/>
                </a:solidFill>
              </a:rPr>
              <a:t>medpredmetnega</a:t>
            </a:r>
            <a:r>
              <a:rPr lang="sl-SI" sz="4000" dirty="0" smtClean="0">
                <a:solidFill>
                  <a:srgbClr val="0070C0"/>
                </a:solidFill>
              </a:rPr>
              <a:t> sodelovanja: UČITELJI</a:t>
            </a:r>
            <a:endParaRPr lang="sl-SI" sz="4000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r>
              <a:rPr lang="sl-SI" sz="2400" dirty="0" smtClean="0"/>
              <a:t>potrebna je dobra medsebojna uskladitev teme,</a:t>
            </a:r>
          </a:p>
          <a:p>
            <a:r>
              <a:rPr lang="sl-SI" sz="2400" dirty="0" smtClean="0"/>
              <a:t>za pripravo ter izvedbo potrebujemo precej več časa kot pri klasičnem pouku,</a:t>
            </a:r>
          </a:p>
          <a:p>
            <a:r>
              <a:rPr lang="sl-SI" sz="2400" dirty="0" smtClean="0"/>
              <a:t>nujna je predhodna seznanitev dijakov z instrumenti ter metodami,</a:t>
            </a:r>
          </a:p>
          <a:p>
            <a:r>
              <a:rPr lang="sl-SI" sz="2400" dirty="0" smtClean="0"/>
              <a:t>bistven cilj pa je </a:t>
            </a:r>
            <a:r>
              <a:rPr lang="sl-SI" sz="2400" dirty="0" smtClean="0">
                <a:solidFill>
                  <a:srgbClr val="FF0000"/>
                </a:solidFill>
              </a:rPr>
              <a:t>celostno razumevanje </a:t>
            </a:r>
            <a:r>
              <a:rPr lang="sl-SI" sz="2400" dirty="0" smtClean="0"/>
              <a:t>živih sistemov- organizma</a:t>
            </a:r>
          </a:p>
          <a:p>
            <a:r>
              <a:rPr lang="sl-SI" sz="2400" dirty="0" smtClean="0"/>
              <a:t>popestritev pouka z drugačno metodo dela (izkustveno učenje)</a:t>
            </a:r>
          </a:p>
          <a:p>
            <a:endParaRPr lang="sl-SI" sz="2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229200"/>
            <a:ext cx="209042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1010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764704"/>
            <a:ext cx="5472608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033242"/>
          </a:xfrm>
        </p:spPr>
        <p:txBody>
          <a:bodyPr>
            <a:normAutofit fontScale="92500" lnSpcReduction="10000"/>
          </a:bodyPr>
          <a:lstStyle/>
          <a:p>
            <a:r>
              <a:rPr lang="sl-SI" sz="2400" dirty="0" smtClean="0"/>
              <a:t>razumejo, da energijo pridobivamo s celičnim dihanjem, za kar sta potrebna dostava kisika do vsake celice in odstranjevanje ogljikovega dioksida</a:t>
            </a:r>
          </a:p>
          <a:p>
            <a:r>
              <a:rPr lang="sl-SI" sz="2400" dirty="0" smtClean="0"/>
              <a:t>razumejo razliko med ventilacijo, izmenjavo plinov in celičnim dihanjem</a:t>
            </a:r>
          </a:p>
          <a:p>
            <a:r>
              <a:rPr lang="sl-SI" sz="2400" dirty="0" smtClean="0"/>
              <a:t>poznajo zgradbo človeških dihal in jo povežejo s funkcijo izmenjave plinov</a:t>
            </a:r>
          </a:p>
          <a:p>
            <a:r>
              <a:rPr lang="sl-SI" sz="2400" dirty="0" smtClean="0"/>
              <a:t>razumejo, da izmenjava plinov poteka s pomočjo difuzije, kar zahteva kratke razdalje, in to povežejo z zgradbo pljučnih mehurčkov in pljučnih kapilar</a:t>
            </a:r>
          </a:p>
          <a:p>
            <a:r>
              <a:rPr lang="sl-SI" sz="2400" dirty="0" smtClean="0"/>
              <a:t>razumejo povezavo med velikostjo površine namenjene izmenjavi plinov in stopnjo porabe kisika celotnega telesa</a:t>
            </a:r>
            <a:endParaRPr lang="sl-SI" sz="2400" b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r>
              <a:rPr lang="sl-SI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visoka stopnja porabe kisika zahteva izredno učinkovit sistem za transport kisika</a:t>
            </a:r>
          </a:p>
          <a:p>
            <a:r>
              <a:rPr lang="sl-SI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poznajo zgradbo in delovanje srca in žilnega sistema pri človeku ter jo povežejo s primarno funkcijo prenosa dihalnih plinov</a:t>
            </a:r>
          </a:p>
          <a:p>
            <a:r>
              <a:rPr lang="sl-SI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razumejo, da obstaja veliko znotrajceličnih beljakovin, ki omogočajo transport in gibanje in ki so v nekaterih specializiranih celicah urejene tako, da omogočajo gibanje celih delov telesa</a:t>
            </a:r>
            <a:endParaRPr lang="sl-SI" sz="2400" dirty="0" smtClean="0"/>
          </a:p>
          <a:p>
            <a:pPr>
              <a:buNone/>
            </a:pPr>
            <a:endParaRPr lang="sl-SI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19256" cy="1656184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/>
            </a:r>
            <a:br>
              <a:rPr lang="sl-SI" dirty="0" smtClean="0">
                <a:solidFill>
                  <a:srgbClr val="FF0000"/>
                </a:solidFill>
              </a:rPr>
            </a:br>
            <a:r>
              <a:rPr lang="sl-SI" dirty="0" smtClean="0">
                <a:solidFill>
                  <a:srgbClr val="FF0000"/>
                </a:solidFill>
              </a:rPr>
              <a:t/>
            </a:r>
            <a:br>
              <a:rPr lang="sl-SI" dirty="0" smtClean="0">
                <a:solidFill>
                  <a:srgbClr val="FF0000"/>
                </a:solidFill>
              </a:rPr>
            </a:br>
            <a:r>
              <a:rPr lang="sl-SI" dirty="0" smtClean="0">
                <a:solidFill>
                  <a:srgbClr val="FF0000"/>
                </a:solidFill>
              </a:rPr>
              <a:t/>
            </a:r>
            <a:br>
              <a:rPr lang="sl-SI" dirty="0" smtClean="0">
                <a:solidFill>
                  <a:srgbClr val="FF0000"/>
                </a:solidFill>
              </a:rPr>
            </a:br>
            <a:r>
              <a:rPr lang="sl-SI" dirty="0" smtClean="0">
                <a:solidFill>
                  <a:srgbClr val="FF0000"/>
                </a:solidFill>
              </a:rPr>
              <a:t/>
            </a:r>
            <a:br>
              <a:rPr lang="sl-SI" dirty="0" smtClean="0">
                <a:solidFill>
                  <a:srgbClr val="FF0000"/>
                </a:solidFill>
              </a:rPr>
            </a:br>
            <a:r>
              <a:rPr lang="sl-SI" dirty="0" smtClean="0">
                <a:solidFill>
                  <a:srgbClr val="FF0000"/>
                </a:solidFill>
              </a:rPr>
              <a:t/>
            </a:r>
            <a:br>
              <a:rPr lang="sl-SI" dirty="0" smtClean="0">
                <a:solidFill>
                  <a:srgbClr val="FF0000"/>
                </a:solidFill>
              </a:rPr>
            </a:br>
            <a:r>
              <a:rPr lang="sl-SI" dirty="0" smtClean="0">
                <a:solidFill>
                  <a:srgbClr val="FF0000"/>
                </a:solidFill>
              </a:rPr>
              <a:t/>
            </a:r>
            <a:br>
              <a:rPr lang="sl-SI" dirty="0" smtClean="0">
                <a:solidFill>
                  <a:srgbClr val="FF0000"/>
                </a:solidFill>
              </a:rPr>
            </a:br>
            <a:r>
              <a:rPr lang="sl-SI" dirty="0" smtClean="0">
                <a:solidFill>
                  <a:srgbClr val="0070C0"/>
                </a:solidFill>
              </a:rPr>
              <a:t>Procesni cilji in kompetence:</a:t>
            </a:r>
            <a:r>
              <a:rPr lang="sl-SI" dirty="0" smtClean="0">
                <a:solidFill>
                  <a:srgbClr val="FF0000"/>
                </a:solidFill>
              </a:rPr>
              <a:t/>
            </a:r>
            <a:br>
              <a:rPr lang="sl-SI" dirty="0" smtClean="0">
                <a:solidFill>
                  <a:srgbClr val="FF0000"/>
                </a:solidFill>
              </a:rPr>
            </a:b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z="2400" dirty="0" smtClean="0"/>
              <a:t>Poznavanje in uporaba IKT ter programske opreme,</a:t>
            </a:r>
            <a:endParaRPr lang="sl-SI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sl-SI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sposobnost za samostojno in skupinsko delo ter ustrezno komunikacijo v različnih situacijah,</a:t>
            </a:r>
          </a:p>
          <a:p>
            <a:pPr lvl="0"/>
            <a:r>
              <a:rPr lang="sl-SI" sz="2400" dirty="0" smtClean="0">
                <a:latin typeface="+mn-lt"/>
                <a:ea typeface="+mn-ea"/>
                <a:cs typeface="+mn-cs"/>
              </a:rPr>
              <a:t>zbiranje, analiza in organizacija informacij,</a:t>
            </a:r>
          </a:p>
          <a:p>
            <a:pPr lvl="0"/>
            <a:r>
              <a:rPr lang="sl-SI" sz="2400" dirty="0" smtClean="0">
                <a:latin typeface="+mn-lt"/>
                <a:ea typeface="+mn-ea"/>
                <a:cs typeface="+mn-cs"/>
              </a:rPr>
              <a:t>posredovanje idej in informacij,</a:t>
            </a:r>
          </a:p>
          <a:p>
            <a:pPr lvl="0"/>
            <a:r>
              <a:rPr lang="sl-SI" sz="2400" dirty="0" smtClean="0">
                <a:latin typeface="+mn-lt"/>
                <a:ea typeface="+mn-ea"/>
                <a:cs typeface="+mn-cs"/>
              </a:rPr>
              <a:t>načrtovanje in organizacija aktivnosti,</a:t>
            </a:r>
          </a:p>
          <a:p>
            <a:pPr lvl="0"/>
            <a:r>
              <a:rPr lang="sl-SI" sz="2400" dirty="0" smtClean="0">
                <a:latin typeface="+mn-lt"/>
                <a:ea typeface="+mn-ea"/>
                <a:cs typeface="+mn-cs"/>
              </a:rPr>
              <a:t>samostojno in skupinsko delo,</a:t>
            </a:r>
          </a:p>
          <a:p>
            <a:pPr lvl="0"/>
            <a:r>
              <a:rPr lang="sl-SI" sz="2400" dirty="0" smtClean="0">
                <a:latin typeface="+mn-lt"/>
                <a:ea typeface="+mn-ea"/>
                <a:cs typeface="+mn-cs"/>
              </a:rPr>
              <a:t>sposobnost kompleksnega razmišljanja in povezovanja znanja (izgradnja mreže znanja).</a:t>
            </a:r>
          </a:p>
          <a:p>
            <a:pPr>
              <a:buNone/>
            </a:pPr>
            <a:endParaRPr lang="sl-SI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 smtClean="0">
                <a:solidFill>
                  <a:srgbClr val="0070C0"/>
                </a:solidFill>
              </a:rPr>
              <a:t>Medpredmetna</a:t>
            </a:r>
            <a:r>
              <a:rPr lang="sl-SI" dirty="0" smtClean="0">
                <a:solidFill>
                  <a:srgbClr val="0070C0"/>
                </a:solidFill>
              </a:rPr>
              <a:t> povezava: </a:t>
            </a:r>
            <a:r>
              <a:rPr lang="sl-SI" dirty="0" err="1" smtClean="0">
                <a:solidFill>
                  <a:srgbClr val="0070C0"/>
                </a:solidFill>
              </a:rPr>
              <a:t>bio</a:t>
            </a:r>
            <a:r>
              <a:rPr lang="sl-SI" dirty="0" smtClean="0">
                <a:solidFill>
                  <a:srgbClr val="0070C0"/>
                </a:solidFill>
              </a:rPr>
              <a:t>-</a:t>
            </a:r>
            <a:r>
              <a:rPr lang="sl-SI" dirty="0" err="1" smtClean="0">
                <a:solidFill>
                  <a:srgbClr val="0070C0"/>
                </a:solidFill>
              </a:rPr>
              <a:t>švz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/>
          <a:lstStyle/>
          <a:p>
            <a:pPr>
              <a:buNone/>
            </a:pPr>
            <a:r>
              <a:rPr lang="sl-SI" dirty="0" smtClean="0"/>
              <a:t>1.del: laboratorijska vaja: “Določanje količine</a:t>
            </a:r>
          </a:p>
          <a:p>
            <a:pPr>
              <a:buNone/>
            </a:pPr>
            <a:r>
              <a:rPr lang="sl-SI" dirty="0" smtClean="0"/>
              <a:t>          CO</a:t>
            </a:r>
            <a:r>
              <a:rPr lang="sl-SI" baseline="-25000" dirty="0" smtClean="0"/>
              <a:t>2</a:t>
            </a:r>
            <a:r>
              <a:rPr lang="sl-SI" dirty="0" smtClean="0"/>
              <a:t> v izdihanem zraku”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sl-SI" dirty="0" smtClean="0"/>
              <a:t>2.del: aerobika- ura športne vzgoje</a:t>
            </a:r>
          </a:p>
          <a:p>
            <a:endParaRPr lang="sl-SI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003232" cy="1656184"/>
          </a:xfrm>
        </p:spPr>
        <p:txBody>
          <a:bodyPr>
            <a:noAutofit/>
          </a:bodyPr>
          <a:lstStyle/>
          <a:p>
            <a:r>
              <a:rPr lang="sl-SI" sz="3200" dirty="0" smtClean="0">
                <a:solidFill>
                  <a:srgbClr val="0070C0"/>
                </a:solidFill>
              </a:rPr>
              <a:t/>
            </a:r>
            <a:br>
              <a:rPr lang="sl-SI" sz="3200" dirty="0" smtClean="0">
                <a:solidFill>
                  <a:srgbClr val="0070C0"/>
                </a:solidFill>
              </a:rPr>
            </a:br>
            <a:r>
              <a:rPr lang="sl-SI" sz="3200" dirty="0" smtClean="0">
                <a:solidFill>
                  <a:srgbClr val="0070C0"/>
                </a:solidFill>
              </a:rPr>
              <a:t/>
            </a:r>
            <a:br>
              <a:rPr lang="sl-SI" sz="3200" dirty="0" smtClean="0">
                <a:solidFill>
                  <a:srgbClr val="0070C0"/>
                </a:solidFill>
              </a:rPr>
            </a:br>
            <a:r>
              <a:rPr lang="sl-SI" sz="3200" dirty="0" smtClean="0">
                <a:solidFill>
                  <a:srgbClr val="FF0000"/>
                </a:solidFill>
              </a:rPr>
              <a:t>A/ BIOLOGIJA:</a:t>
            </a:r>
            <a:r>
              <a:rPr lang="sl-SI" sz="3200" dirty="0" smtClean="0">
                <a:solidFill>
                  <a:srgbClr val="0070C0"/>
                </a:solidFill>
              </a:rPr>
              <a:t/>
            </a:r>
            <a:br>
              <a:rPr lang="sl-SI" sz="3200" dirty="0" smtClean="0">
                <a:solidFill>
                  <a:srgbClr val="0070C0"/>
                </a:solidFill>
              </a:rPr>
            </a:br>
            <a:r>
              <a:rPr lang="sl-SI" sz="3200" dirty="0" smtClean="0">
                <a:solidFill>
                  <a:srgbClr val="0070C0"/>
                </a:solidFill>
              </a:rPr>
              <a:t>Laboratorijska vaja: </a:t>
            </a:r>
            <a:br>
              <a:rPr lang="sl-SI" sz="3200" dirty="0" smtClean="0">
                <a:solidFill>
                  <a:srgbClr val="0070C0"/>
                </a:solidFill>
              </a:rPr>
            </a:br>
            <a:r>
              <a:rPr lang="sl-SI" sz="3200" dirty="0" smtClean="0">
                <a:solidFill>
                  <a:srgbClr val="0070C0"/>
                </a:solidFill>
              </a:rPr>
              <a:t>“Določanje količine CO</a:t>
            </a:r>
            <a:r>
              <a:rPr lang="sl-SI" sz="3200" baseline="-25000" dirty="0" smtClean="0">
                <a:solidFill>
                  <a:srgbClr val="0070C0"/>
                </a:solidFill>
              </a:rPr>
              <a:t>2</a:t>
            </a:r>
            <a:r>
              <a:rPr lang="sl-SI" sz="3200" dirty="0" smtClean="0">
                <a:solidFill>
                  <a:srgbClr val="0070C0"/>
                </a:solidFill>
              </a:rPr>
              <a:t> v izdihanem zraku”</a:t>
            </a:r>
            <a:endParaRPr lang="sl-SI" sz="3200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824536"/>
          </a:xfrm>
        </p:spPr>
        <p:txBody>
          <a:bodyPr/>
          <a:lstStyle/>
          <a:p>
            <a:endParaRPr lang="sl-SI" dirty="0" smtClean="0"/>
          </a:p>
          <a:p>
            <a:r>
              <a:rPr lang="sl-SI" dirty="0" smtClean="0"/>
              <a:t>Kateri dejavniki vplivajo na hitrost dihanja?</a:t>
            </a:r>
          </a:p>
          <a:p>
            <a:r>
              <a:rPr lang="sl-SI" dirty="0" smtClean="0"/>
              <a:t>Kako dokažemo prisotnost CO</a:t>
            </a:r>
            <a:r>
              <a:rPr lang="sl-SI" baseline="-25000" dirty="0" smtClean="0"/>
              <a:t>2</a:t>
            </a:r>
            <a:r>
              <a:rPr lang="sl-SI" dirty="0" smtClean="0"/>
              <a:t>?</a:t>
            </a:r>
          </a:p>
          <a:p>
            <a:r>
              <a:rPr lang="sl-SI" sz="2400" dirty="0" smtClean="0"/>
              <a:t>Kako merimo količino CO</a:t>
            </a:r>
            <a:r>
              <a:rPr lang="sl-SI" sz="2400" baseline="-25000" dirty="0" smtClean="0"/>
              <a:t>2</a:t>
            </a:r>
            <a:r>
              <a:rPr lang="sl-SI" sz="2400" dirty="0" smtClean="0"/>
              <a:t>?</a:t>
            </a:r>
          </a:p>
          <a:p>
            <a:endParaRPr lang="sl-SI" baseline="-25000" dirty="0" smtClean="0"/>
          </a:p>
          <a:p>
            <a:pPr>
              <a:buNone/>
            </a:pPr>
            <a:endParaRPr lang="sl-SI" baseline="-25000" dirty="0" smtClean="0"/>
          </a:p>
          <a:p>
            <a:pPr>
              <a:buNone/>
            </a:pPr>
            <a:endParaRPr lang="sl-SI" baseline="-25000" dirty="0" smtClean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>
                <a:solidFill>
                  <a:srgbClr val="0070C0"/>
                </a:solidFill>
              </a:rPr>
              <a:t>Uvodni vsebinski poudarki:</a:t>
            </a:r>
            <a:endParaRPr lang="sl-SI" sz="4000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 smtClean="0"/>
              <a:t>Kratko ponovimo zgradbo mišic, dihal ter krvožilnega sistema;</a:t>
            </a:r>
          </a:p>
          <a:p>
            <a:r>
              <a:rPr lang="sl-SI" sz="2400" dirty="0" smtClean="0"/>
              <a:t>Ugotovimo kakšna je medsebojna povezanost teh treh sistemov;</a:t>
            </a:r>
          </a:p>
          <a:p>
            <a:r>
              <a:rPr lang="sl-SI" sz="2400" dirty="0" smtClean="0"/>
              <a:t>Podrobno ponovimo kako poteka prenos dihalnih plinov;</a:t>
            </a:r>
          </a:p>
          <a:p>
            <a:r>
              <a:rPr lang="sl-SI" sz="2400" dirty="0" smtClean="0"/>
              <a:t>Ugotovimo, kje in kako se odvija kontrola dihanja</a:t>
            </a:r>
          </a:p>
          <a:p>
            <a:r>
              <a:rPr lang="sl-SI" sz="2400" dirty="0" smtClean="0"/>
              <a:t>Dijaki dobijo navodila za izvedbo vaje ter delovne liste</a:t>
            </a:r>
          </a:p>
          <a:p>
            <a:pPr>
              <a:buNone/>
            </a:pPr>
            <a:endParaRPr lang="sl-SI" sz="2400" dirty="0" smtClean="0"/>
          </a:p>
          <a:p>
            <a:pPr>
              <a:buNone/>
            </a:pPr>
            <a:endParaRPr lang="sl-SI" sz="2400" dirty="0" smtClean="0"/>
          </a:p>
          <a:p>
            <a:endParaRPr lang="sl-SI" sz="2400" dirty="0" smtClean="0"/>
          </a:p>
          <a:p>
            <a:endParaRPr lang="sl-SI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2629</TotalTime>
  <Words>777</Words>
  <Application>Microsoft Office PowerPoint</Application>
  <PresentationFormat>Diaprojekcija na zaslonu (4:3)</PresentationFormat>
  <Paragraphs>123</Paragraphs>
  <Slides>31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31</vt:i4>
      </vt:variant>
    </vt:vector>
  </HeadingPairs>
  <TitlesOfParts>
    <vt:vector size="32" baseType="lpstr">
      <vt:lpstr>Potek</vt:lpstr>
      <vt:lpstr>                  “DIHAM, TOREJ SEM” </vt:lpstr>
      <vt:lpstr>      Medpredmetni projekt z uporabo IKT:                   biologija - športna vzgoja </vt:lpstr>
      <vt:lpstr>Učni cilji in znanja: </vt:lpstr>
      <vt:lpstr>Diapozitiv 4</vt:lpstr>
      <vt:lpstr>Diapozitiv 5</vt:lpstr>
      <vt:lpstr>      Procesni cilji in kompetence: </vt:lpstr>
      <vt:lpstr>Medpredmetna povezava: bio-švz</vt:lpstr>
      <vt:lpstr>  A/ BIOLOGIJA: Laboratorijska vaja:  “Določanje količine CO2 v izdihanem zraku”</vt:lpstr>
      <vt:lpstr>Uvodni vsebinski poudarki:</vt:lpstr>
      <vt:lpstr>1. Metoda - klasična:</vt:lpstr>
      <vt:lpstr>2. metoda: Vernier-jev senzor za O2 in CO2 ter programska oprema Logger PRO</vt:lpstr>
      <vt:lpstr>Internetne strani z delovnimi listi:</vt:lpstr>
      <vt:lpstr> a) Izvedba vaje v šoli:</vt:lpstr>
      <vt:lpstr>Diapozitiv 14</vt:lpstr>
      <vt:lpstr>Diapozitiv 15</vt:lpstr>
      <vt:lpstr>Diapozitiv 16</vt:lpstr>
      <vt:lpstr>Diapozitiv 17</vt:lpstr>
      <vt:lpstr>  b) Meritve koncentracije CO2 in O2 v izdihanem zraku pri športni vzgoji-aerobiki</vt:lpstr>
      <vt:lpstr>Izvedba vaje:</vt:lpstr>
      <vt:lpstr>Merilna oprema:</vt:lpstr>
      <vt:lpstr>Meritve CO2 ter O2</vt:lpstr>
      <vt:lpstr>Diapozitiv 22</vt:lpstr>
      <vt:lpstr>Diapozitiv 23</vt:lpstr>
      <vt:lpstr>Rezultati in ovrednotenje:</vt:lpstr>
      <vt:lpstr>Diapozitiv 25</vt:lpstr>
      <vt:lpstr>Diapozitiv 26</vt:lpstr>
      <vt:lpstr>Diapozitiv 27</vt:lpstr>
      <vt:lpstr>Diapozitiv 28</vt:lpstr>
      <vt:lpstr>Evalvacija medpredmetnega sodelovanja: DIJAKI</vt:lpstr>
      <vt:lpstr>Evalvacija medpredmetnega sodelovanja: UČITELJI</vt:lpstr>
      <vt:lpstr>Diapozitiv 31</vt:lpstr>
    </vt:vector>
  </TitlesOfParts>
  <Company>Zavod RS za šolstvo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Tomaž Bizjak</dc:creator>
  <cp:lastModifiedBy>Ferdinand</cp:lastModifiedBy>
  <cp:revision>94</cp:revision>
  <dcterms:created xsi:type="dcterms:W3CDTF">2004-04-23T10:18:28Z</dcterms:created>
  <dcterms:modified xsi:type="dcterms:W3CDTF">2010-07-01T05:16:41Z</dcterms:modified>
</cp:coreProperties>
</file>